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84" r:id="rId3"/>
    <p:sldId id="287" r:id="rId4"/>
    <p:sldId id="295" r:id="rId5"/>
    <p:sldId id="297" r:id="rId6"/>
    <p:sldId id="298" r:id="rId7"/>
    <p:sldId id="299" r:id="rId8"/>
    <p:sldId id="300" r:id="rId9"/>
    <p:sldId id="296" r:id="rId10"/>
    <p:sldId id="27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3FE4CF6-2A63-45AD-94BD-A747C64FC38D}">
          <p14:sldIdLst>
            <p14:sldId id="274"/>
            <p14:sldId id="284"/>
            <p14:sldId id="287"/>
          </p14:sldIdLst>
        </p14:section>
        <p14:section name="Раздел без заголовка" id="{DE280514-3C1E-456F-92CE-328DB2B64191}">
          <p14:sldIdLst>
            <p14:sldId id="295"/>
            <p14:sldId id="297"/>
            <p14:sldId id="298"/>
            <p14:sldId id="299"/>
            <p14:sldId id="300"/>
            <p14:sldId id="296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5" autoAdjust="0"/>
    <p:restoredTop sz="96433" autoAdjust="0"/>
  </p:normalViewPr>
  <p:slideViewPr>
    <p:cSldViewPr snapToGrid="0">
      <p:cViewPr varScale="1">
        <p:scale>
          <a:sx n="115" d="100"/>
          <a:sy n="115" d="100"/>
        </p:scale>
        <p:origin x="7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AE54AE-A545-4E61-B37B-14399C2E9C73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1AB43AE0-B92D-4CFA-9C04-B5D9D37C7A21}">
      <dgm:prSet phldrT="[Текст]" custT="1"/>
      <dgm:spPr/>
      <dgm:t>
        <a:bodyPr/>
        <a:lstStyle/>
        <a:p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МОН </a:t>
          </a:r>
        </a:p>
        <a:p>
          <a:r>
            <a:rPr lang="ru-RU" sz="24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Зарубіжне</a:t>
          </a:r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міністерство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148F7C-545B-4CF2-A74B-7F7072D40370}" type="parTrans" cxnId="{B8391D72-4AF7-425E-B2FE-512F3B7FC5E6}">
      <dgm:prSet/>
      <dgm:spPr/>
      <dgm:t>
        <a:bodyPr/>
        <a:lstStyle/>
        <a:p>
          <a:endParaRPr lang="ru-RU"/>
        </a:p>
      </dgm:t>
    </dgm:pt>
    <dgm:pt modelId="{06B8C796-FE83-46B6-89F5-A3E968B1EECF}" type="sibTrans" cxnId="{B8391D72-4AF7-425E-B2FE-512F3B7FC5E6}">
      <dgm:prSet/>
      <dgm:spPr/>
      <dgm:t>
        <a:bodyPr/>
        <a:lstStyle/>
        <a:p>
          <a:endParaRPr lang="ru-RU"/>
        </a:p>
      </dgm:t>
    </dgm:pt>
    <dgm:pt modelId="{3D280CB4-61FD-4FD3-AB1E-7C5BB3A10C9A}">
      <dgm:prSet phldrT="[Текст]" custT="1"/>
      <dgm:spPr/>
      <dgm:t>
        <a:bodyPr/>
        <a:lstStyle/>
        <a:p>
          <a:endParaRPr lang="ru-RU" sz="3600" dirty="0"/>
        </a:p>
        <a:p>
          <a:r>
            <a:rPr lang="ru-RU" sz="24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Стипендіальна</a:t>
          </a:r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програма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uk-UA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проект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76E05E-A57C-4AFF-9ABC-D474362C0A95}" type="parTrans" cxnId="{5A5A5892-DE0C-40AE-A808-FAF418D14590}">
      <dgm:prSet/>
      <dgm:spPr/>
      <dgm:t>
        <a:bodyPr/>
        <a:lstStyle/>
        <a:p>
          <a:endParaRPr lang="ru-RU"/>
        </a:p>
      </dgm:t>
    </dgm:pt>
    <dgm:pt modelId="{09961F1C-C6E2-4E87-B4FA-49FC7E08AC1F}" type="sibTrans" cxnId="{5A5A5892-DE0C-40AE-A808-FAF418D14590}">
      <dgm:prSet/>
      <dgm:spPr/>
      <dgm:t>
        <a:bodyPr/>
        <a:lstStyle/>
        <a:p>
          <a:endParaRPr lang="ru-RU"/>
        </a:p>
      </dgm:t>
    </dgm:pt>
    <dgm:pt modelId="{B50ACC6D-EA14-48BE-95CC-C25BAD78B03D}">
      <dgm:prSet phldrT="[Текст]" custT="1"/>
      <dgm:spPr/>
      <dgm:t>
        <a:bodyPr/>
        <a:lstStyle/>
        <a:p>
          <a:r>
            <a:rPr lang="uk-UA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Університети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5CB4E1-8BF4-4309-942E-2121B0205FDB}" type="parTrans" cxnId="{BE9FD17B-1F25-46A8-9A71-93360875E561}">
      <dgm:prSet/>
      <dgm:spPr/>
      <dgm:t>
        <a:bodyPr/>
        <a:lstStyle/>
        <a:p>
          <a:endParaRPr lang="ru-RU"/>
        </a:p>
      </dgm:t>
    </dgm:pt>
    <dgm:pt modelId="{0B6943B6-9AF3-4FE2-95BA-5D4F1FC1533C}" type="sibTrans" cxnId="{BE9FD17B-1F25-46A8-9A71-93360875E561}">
      <dgm:prSet/>
      <dgm:spPr/>
      <dgm:t>
        <a:bodyPr/>
        <a:lstStyle/>
        <a:p>
          <a:endParaRPr lang="ru-RU"/>
        </a:p>
      </dgm:t>
    </dgm:pt>
    <dgm:pt modelId="{A57D48E5-70A7-4AC4-B0FE-1BA147C5B242}" type="pres">
      <dgm:prSet presAssocID="{43AE54AE-A545-4E61-B37B-14399C2E9C73}" presName="Name0" presStyleCnt="0">
        <dgm:presLayoutVars>
          <dgm:dir/>
          <dgm:animLvl val="lvl"/>
          <dgm:resizeHandles val="exact"/>
        </dgm:presLayoutVars>
      </dgm:prSet>
      <dgm:spPr/>
    </dgm:pt>
    <dgm:pt modelId="{FACB1439-1758-49A8-80EA-7E9F624619A2}" type="pres">
      <dgm:prSet presAssocID="{1AB43AE0-B92D-4CFA-9C04-B5D9D37C7A21}" presName="Name8" presStyleCnt="0"/>
      <dgm:spPr/>
    </dgm:pt>
    <dgm:pt modelId="{8D300995-F789-4577-8D66-A65BA4587878}" type="pres">
      <dgm:prSet presAssocID="{1AB43AE0-B92D-4CFA-9C04-B5D9D37C7A21}" presName="level" presStyleLbl="node1" presStyleIdx="0" presStyleCnt="3">
        <dgm:presLayoutVars>
          <dgm:chMax val="1"/>
          <dgm:bulletEnabled val="1"/>
        </dgm:presLayoutVars>
      </dgm:prSet>
      <dgm:spPr/>
    </dgm:pt>
    <dgm:pt modelId="{50BC87EF-E9B2-4666-8719-5DB4CC15183D}" type="pres">
      <dgm:prSet presAssocID="{1AB43AE0-B92D-4CFA-9C04-B5D9D37C7A2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F6F23A4-2793-4F8F-B53E-64E4204B1822}" type="pres">
      <dgm:prSet presAssocID="{3D280CB4-61FD-4FD3-AB1E-7C5BB3A10C9A}" presName="Name8" presStyleCnt="0"/>
      <dgm:spPr/>
    </dgm:pt>
    <dgm:pt modelId="{80CA8642-0E2D-4FAD-83CF-B7B00849EEFE}" type="pres">
      <dgm:prSet presAssocID="{3D280CB4-61FD-4FD3-AB1E-7C5BB3A10C9A}" presName="level" presStyleLbl="node1" presStyleIdx="1" presStyleCnt="3">
        <dgm:presLayoutVars>
          <dgm:chMax val="1"/>
          <dgm:bulletEnabled val="1"/>
        </dgm:presLayoutVars>
      </dgm:prSet>
      <dgm:spPr/>
    </dgm:pt>
    <dgm:pt modelId="{C3583F90-8D03-4627-8C6A-EF987B57A94F}" type="pres">
      <dgm:prSet presAssocID="{3D280CB4-61FD-4FD3-AB1E-7C5BB3A10C9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DDB4B5F-A487-4BD0-860D-2A151591C4CC}" type="pres">
      <dgm:prSet presAssocID="{B50ACC6D-EA14-48BE-95CC-C25BAD78B03D}" presName="Name8" presStyleCnt="0"/>
      <dgm:spPr/>
    </dgm:pt>
    <dgm:pt modelId="{D63B3145-0EDA-4554-8126-DBB5E29C3BF4}" type="pres">
      <dgm:prSet presAssocID="{B50ACC6D-EA14-48BE-95CC-C25BAD78B03D}" presName="level" presStyleLbl="node1" presStyleIdx="2" presStyleCnt="3" custLinFactNeighborX="-22838" custLinFactNeighborY="485">
        <dgm:presLayoutVars>
          <dgm:chMax val="1"/>
          <dgm:bulletEnabled val="1"/>
        </dgm:presLayoutVars>
      </dgm:prSet>
      <dgm:spPr/>
    </dgm:pt>
    <dgm:pt modelId="{ABE5F9FE-96CB-42A9-B87F-EE92DDB3C7F1}" type="pres">
      <dgm:prSet presAssocID="{B50ACC6D-EA14-48BE-95CC-C25BAD78B03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68ADC21A-DAC7-40BC-9150-0483709A4D67}" type="presOf" srcId="{1AB43AE0-B92D-4CFA-9C04-B5D9D37C7A21}" destId="{50BC87EF-E9B2-4666-8719-5DB4CC15183D}" srcOrd="1" destOrd="0" presId="urn:microsoft.com/office/officeart/2005/8/layout/pyramid1"/>
    <dgm:cxn modelId="{098E2569-A1E9-4984-8810-01F00CFD7945}" type="presOf" srcId="{43AE54AE-A545-4E61-B37B-14399C2E9C73}" destId="{A57D48E5-70A7-4AC4-B0FE-1BA147C5B242}" srcOrd="0" destOrd="0" presId="urn:microsoft.com/office/officeart/2005/8/layout/pyramid1"/>
    <dgm:cxn modelId="{AF6F0C4D-A355-4E9D-8F5B-54F466D1A047}" type="presOf" srcId="{B50ACC6D-EA14-48BE-95CC-C25BAD78B03D}" destId="{ABE5F9FE-96CB-42A9-B87F-EE92DDB3C7F1}" srcOrd="1" destOrd="0" presId="urn:microsoft.com/office/officeart/2005/8/layout/pyramid1"/>
    <dgm:cxn modelId="{B8391D72-4AF7-425E-B2FE-512F3B7FC5E6}" srcId="{43AE54AE-A545-4E61-B37B-14399C2E9C73}" destId="{1AB43AE0-B92D-4CFA-9C04-B5D9D37C7A21}" srcOrd="0" destOrd="0" parTransId="{10148F7C-545B-4CF2-A74B-7F7072D40370}" sibTransId="{06B8C796-FE83-46B6-89F5-A3E968B1EECF}"/>
    <dgm:cxn modelId="{BE9FD17B-1F25-46A8-9A71-93360875E561}" srcId="{43AE54AE-A545-4E61-B37B-14399C2E9C73}" destId="{B50ACC6D-EA14-48BE-95CC-C25BAD78B03D}" srcOrd="2" destOrd="0" parTransId="{605CB4E1-8BF4-4309-942E-2121B0205FDB}" sibTransId="{0B6943B6-9AF3-4FE2-95BA-5D4F1FC1533C}"/>
    <dgm:cxn modelId="{3FC86488-8B33-46C2-AF4D-4BE133CD2A7A}" type="presOf" srcId="{3D280CB4-61FD-4FD3-AB1E-7C5BB3A10C9A}" destId="{C3583F90-8D03-4627-8C6A-EF987B57A94F}" srcOrd="1" destOrd="0" presId="urn:microsoft.com/office/officeart/2005/8/layout/pyramid1"/>
    <dgm:cxn modelId="{5A5A5892-DE0C-40AE-A808-FAF418D14590}" srcId="{43AE54AE-A545-4E61-B37B-14399C2E9C73}" destId="{3D280CB4-61FD-4FD3-AB1E-7C5BB3A10C9A}" srcOrd="1" destOrd="0" parTransId="{9F76E05E-A57C-4AFF-9ABC-D474362C0A95}" sibTransId="{09961F1C-C6E2-4E87-B4FA-49FC7E08AC1F}"/>
    <dgm:cxn modelId="{C4DAF893-A91B-4723-B75E-DDDCD8F3BFA5}" type="presOf" srcId="{B50ACC6D-EA14-48BE-95CC-C25BAD78B03D}" destId="{D63B3145-0EDA-4554-8126-DBB5E29C3BF4}" srcOrd="0" destOrd="0" presId="urn:microsoft.com/office/officeart/2005/8/layout/pyramid1"/>
    <dgm:cxn modelId="{70D47ECC-FC32-49B5-96B3-1C819835A5FE}" type="presOf" srcId="{3D280CB4-61FD-4FD3-AB1E-7C5BB3A10C9A}" destId="{80CA8642-0E2D-4FAD-83CF-B7B00849EEFE}" srcOrd="0" destOrd="0" presId="urn:microsoft.com/office/officeart/2005/8/layout/pyramid1"/>
    <dgm:cxn modelId="{4ABDA2D6-BE4E-4E0A-9129-A49693600349}" type="presOf" srcId="{1AB43AE0-B92D-4CFA-9C04-B5D9D37C7A21}" destId="{8D300995-F789-4577-8D66-A65BA4587878}" srcOrd="0" destOrd="0" presId="urn:microsoft.com/office/officeart/2005/8/layout/pyramid1"/>
    <dgm:cxn modelId="{EDF2822E-8834-4B9C-BAD4-ECF7A21BE141}" type="presParOf" srcId="{A57D48E5-70A7-4AC4-B0FE-1BA147C5B242}" destId="{FACB1439-1758-49A8-80EA-7E9F624619A2}" srcOrd="0" destOrd="0" presId="urn:microsoft.com/office/officeart/2005/8/layout/pyramid1"/>
    <dgm:cxn modelId="{EB5C4991-6ED5-4132-975C-57C0CC51B36C}" type="presParOf" srcId="{FACB1439-1758-49A8-80EA-7E9F624619A2}" destId="{8D300995-F789-4577-8D66-A65BA4587878}" srcOrd="0" destOrd="0" presId="urn:microsoft.com/office/officeart/2005/8/layout/pyramid1"/>
    <dgm:cxn modelId="{7760E854-FF61-4220-AF45-68B2AECC2DFA}" type="presParOf" srcId="{FACB1439-1758-49A8-80EA-7E9F624619A2}" destId="{50BC87EF-E9B2-4666-8719-5DB4CC15183D}" srcOrd="1" destOrd="0" presId="urn:microsoft.com/office/officeart/2005/8/layout/pyramid1"/>
    <dgm:cxn modelId="{AF9E94DC-6BFA-40D8-8D9C-1E5D7C18CEFA}" type="presParOf" srcId="{A57D48E5-70A7-4AC4-B0FE-1BA147C5B242}" destId="{7F6F23A4-2793-4F8F-B53E-64E4204B1822}" srcOrd="1" destOrd="0" presId="urn:microsoft.com/office/officeart/2005/8/layout/pyramid1"/>
    <dgm:cxn modelId="{58EE8E3F-126C-4884-ABDB-46A1B101E4B8}" type="presParOf" srcId="{7F6F23A4-2793-4F8F-B53E-64E4204B1822}" destId="{80CA8642-0E2D-4FAD-83CF-B7B00849EEFE}" srcOrd="0" destOrd="0" presId="urn:microsoft.com/office/officeart/2005/8/layout/pyramid1"/>
    <dgm:cxn modelId="{2625C49E-CA1C-464C-9B59-9C2437ACBCBF}" type="presParOf" srcId="{7F6F23A4-2793-4F8F-B53E-64E4204B1822}" destId="{C3583F90-8D03-4627-8C6A-EF987B57A94F}" srcOrd="1" destOrd="0" presId="urn:microsoft.com/office/officeart/2005/8/layout/pyramid1"/>
    <dgm:cxn modelId="{15925AC6-6959-4AF5-A4EA-1833512873A3}" type="presParOf" srcId="{A57D48E5-70A7-4AC4-B0FE-1BA147C5B242}" destId="{DDDB4B5F-A487-4BD0-860D-2A151591C4CC}" srcOrd="2" destOrd="0" presId="urn:microsoft.com/office/officeart/2005/8/layout/pyramid1"/>
    <dgm:cxn modelId="{0E9792C5-BD96-4CC6-A6E3-830D43117229}" type="presParOf" srcId="{DDDB4B5F-A487-4BD0-860D-2A151591C4CC}" destId="{D63B3145-0EDA-4554-8126-DBB5E29C3BF4}" srcOrd="0" destOrd="0" presId="urn:microsoft.com/office/officeart/2005/8/layout/pyramid1"/>
    <dgm:cxn modelId="{1BA3F7CB-459E-4AF8-80E0-2E0356D2B01C}" type="presParOf" srcId="{DDDB4B5F-A487-4BD0-860D-2A151591C4CC}" destId="{ABE5F9FE-96CB-42A9-B87F-EE92DDB3C7F1}" srcOrd="1" destOrd="0" presId="urn:microsoft.com/office/officeart/2005/8/layout/pyramid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300995-F789-4577-8D66-A65BA4587878}">
      <dsp:nvSpPr>
        <dsp:cNvPr id="0" name=""/>
        <dsp:cNvSpPr/>
      </dsp:nvSpPr>
      <dsp:spPr>
        <a:xfrm>
          <a:off x="3111276" y="0"/>
          <a:ext cx="3111276" cy="1746614"/>
        </a:xfrm>
        <a:prstGeom prst="trapezoid">
          <a:avLst>
            <a:gd name="adj" fmla="val 89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МОН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Зарубіжне</a:t>
          </a: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міністерство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11276" y="0"/>
        <a:ext cx="3111276" cy="1746614"/>
      </dsp:txXfrm>
    </dsp:sp>
    <dsp:sp modelId="{80CA8642-0E2D-4FAD-83CF-B7B00849EEFE}">
      <dsp:nvSpPr>
        <dsp:cNvPr id="0" name=""/>
        <dsp:cNvSpPr/>
      </dsp:nvSpPr>
      <dsp:spPr>
        <a:xfrm>
          <a:off x="1555638" y="1746614"/>
          <a:ext cx="6222552" cy="1746614"/>
        </a:xfrm>
        <a:prstGeom prst="trapezoid">
          <a:avLst>
            <a:gd name="adj" fmla="val 89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 dirty="0"/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Стипендіальна</a:t>
          </a: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програма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uk-UA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проект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44584" y="1746614"/>
        <a:ext cx="4044659" cy="1746614"/>
      </dsp:txXfrm>
    </dsp:sp>
    <dsp:sp modelId="{D63B3145-0EDA-4554-8126-DBB5E29C3BF4}">
      <dsp:nvSpPr>
        <dsp:cNvPr id="0" name=""/>
        <dsp:cNvSpPr/>
      </dsp:nvSpPr>
      <dsp:spPr>
        <a:xfrm>
          <a:off x="0" y="3493229"/>
          <a:ext cx="9333829" cy="1746614"/>
        </a:xfrm>
        <a:prstGeom prst="trapezoid">
          <a:avLst>
            <a:gd name="adj" fmla="val 89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Університети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33420" y="3493229"/>
        <a:ext cx="6066988" cy="17466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7432A-EA4B-4838-A727-BBC6FB7AE67E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5B3D-7348-44EF-BBF2-FCE9B001B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0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7432A-EA4B-4838-A727-BBC6FB7AE67E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5B3D-7348-44EF-BBF2-FCE9B001B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29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7432A-EA4B-4838-A727-BBC6FB7AE67E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5B3D-7348-44EF-BBF2-FCE9B001B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93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7432A-EA4B-4838-A727-BBC6FB7AE67E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5B3D-7348-44EF-BBF2-FCE9B001B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84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7432A-EA4B-4838-A727-BBC6FB7AE67E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5B3D-7348-44EF-BBF2-FCE9B001B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39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7432A-EA4B-4838-A727-BBC6FB7AE67E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5B3D-7348-44EF-BBF2-FCE9B001B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894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7432A-EA4B-4838-A727-BBC6FB7AE67E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5B3D-7348-44EF-BBF2-FCE9B001B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0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7432A-EA4B-4838-A727-BBC6FB7AE67E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5B3D-7348-44EF-BBF2-FCE9B001B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21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7432A-EA4B-4838-A727-BBC6FB7AE67E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5B3D-7348-44EF-BBF2-FCE9B001B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09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7432A-EA4B-4838-A727-BBC6FB7AE67E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5B3D-7348-44EF-BBF2-FCE9B001B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73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7432A-EA4B-4838-A727-BBC6FB7AE67E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5B3D-7348-44EF-BBF2-FCE9B001B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76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7432A-EA4B-4838-A727-BBC6FB7AE67E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65B3D-7348-44EF-BBF2-FCE9B001B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083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64123" y="609599"/>
            <a:ext cx="1136588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dirty="0">
                <a:solidFill>
                  <a:srgbClr val="FFFF00"/>
                </a:solidFill>
              </a:rPr>
              <a:t>Про стан та перспективи реалізації програми подвійного диплома в університеті</a:t>
            </a:r>
          </a:p>
          <a:p>
            <a:endParaRPr lang="uk-UA" sz="4800" dirty="0">
              <a:solidFill>
                <a:srgbClr val="FFFF00"/>
              </a:solidFill>
            </a:endParaRPr>
          </a:p>
          <a:p>
            <a:r>
              <a:rPr lang="uk-UA" sz="3200" dirty="0"/>
              <a:t>Сушкевич О.В.</a:t>
            </a:r>
          </a:p>
          <a:p>
            <a:r>
              <a:rPr lang="uk-UA" sz="3200" dirty="0"/>
              <a:t>координатор міжнародного </a:t>
            </a:r>
          </a:p>
          <a:p>
            <a:r>
              <a:rPr lang="uk-UA" sz="3200" dirty="0"/>
              <a:t>співробітництва університету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5037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11429" y="2428696"/>
            <a:ext cx="109691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107331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38" y="133559"/>
            <a:ext cx="9444788" cy="576591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9365" y="2064168"/>
            <a:ext cx="2380441" cy="1484954"/>
          </a:xfrm>
          <a:prstGeom prst="rect">
            <a:avLst/>
          </a:prstGeom>
        </p:spPr>
      </p:pic>
      <p:pic>
        <p:nvPicPr>
          <p:cNvPr id="10" name="Picture 2" descr="Картинки по запросу слупська польща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1551" y="133559"/>
            <a:ext cx="2396067" cy="17970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2" y="3682681"/>
            <a:ext cx="2341553" cy="281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885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7163" y="564376"/>
            <a:ext cx="11372850" cy="1433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ru-RU" sz="66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80492" y="867508"/>
            <a:ext cx="8487508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spc="-2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Нормативна база </a:t>
            </a:r>
          </a:p>
          <a:p>
            <a:pPr algn="ctr"/>
            <a:endParaRPr lang="uk-UA" sz="3200" b="1" spc="-2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b="1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Положення про порядок реалізації права на академічну мобільність (КМУ, 2015)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b="1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Положення про порядок реалізації права на академічну мобільність здобувачами вищої освіти Уманського державного педагогічного університету імені Павла Тичини (2015)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Міжурядові договори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Двосторонні договори університету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Регулятивні документи міжнародних програм та проектів</a:t>
            </a:r>
          </a:p>
          <a:p>
            <a:pPr algn="just"/>
            <a:endParaRPr lang="uk-UA" dirty="0"/>
          </a:p>
          <a:p>
            <a:pPr algn="just"/>
            <a:endParaRPr lang="uk-UA" dirty="0"/>
          </a:p>
          <a:p>
            <a:pPr algn="just"/>
            <a:endParaRPr lang="uk-UA" dirty="0"/>
          </a:p>
          <a:p>
            <a:pPr algn="just"/>
            <a:endParaRPr lang="uk-UA" dirty="0"/>
          </a:p>
          <a:p>
            <a:pPr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8543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141137" y="183236"/>
            <a:ext cx="3909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Республіка Польща</a:t>
            </a:r>
            <a:endParaRPr lang="ru-RU" b="1" dirty="0">
              <a:solidFill>
                <a:srgbClr val="FFFF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187065"/>
              </p:ext>
            </p:extLst>
          </p:nvPr>
        </p:nvGraphicFramePr>
        <p:xfrm>
          <a:off x="0" y="835745"/>
          <a:ext cx="12192000" cy="5133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286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 та СПЕЦІАЛЬНОСТІ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УМОВИ НАВЧАННЯ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9945"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Познанський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університет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імені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Адама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Міцкевича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Магістратура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спеціальності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Хімія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 навчання – 2 роки</a:t>
                      </a:r>
                    </a:p>
                    <a:p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Мова викладання – англійська</a:t>
                      </a:r>
                      <a:r>
                        <a:rPr lang="uk-UA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uk-UA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Стипендія – 400 євро </a:t>
                      </a:r>
                      <a:endParaRPr lang="uk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6501">
                <a:tc>
                  <a:txBody>
                    <a:bodyPr/>
                    <a:lstStyle/>
                    <a:p>
                      <a:r>
                        <a:rPr lang="uk-UA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Інститут Європейської культури у    </a:t>
                      </a:r>
                      <a:r>
                        <a:rPr lang="uk-UA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м.Гнєзно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Бакалаврат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спеціальностей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Європейська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дипломатія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«Культура і туризм», «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Сучасна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»;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Магістратура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«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Медіазнавство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»; «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Управління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закладами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культури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»; «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Європейська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 навчання – 3+2 роки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Мова викладання – польська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Безкоштовне навчання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6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1971">
                <a:tc>
                  <a:txBody>
                    <a:bodyPr/>
                    <a:lstStyle/>
                    <a:p>
                      <a:r>
                        <a:rPr lang="uk-UA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Державна Вища школа професійної освіти імені </a:t>
                      </a:r>
                      <a:r>
                        <a:rPr lang="uk-UA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Іпполіта</a:t>
                      </a:r>
                      <a:r>
                        <a:rPr lang="uk-UA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Цегельського</a:t>
                      </a:r>
                      <a:r>
                        <a:rPr lang="uk-UA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Бакалаврат</a:t>
                      </a:r>
                      <a:r>
                        <a:rPr lang="uk-UA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спеціальності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«Комп’ютерна інженерія»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 навчання – 3,5 роки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Мова викладання – польська</a:t>
                      </a:r>
                    </a:p>
                    <a:p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Вартість навчання – 1000</a:t>
                      </a:r>
                      <a:r>
                        <a:rPr lang="uk-UA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злотих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uk-UA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семестр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1971"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Гуманістично-природничий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університет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імені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Яна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Длугоша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Ченстохові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Бакалаврат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магістратура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спеціальності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«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Польська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філологія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 навчання – 3+2 роки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Мова викладання – польська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Безкоштовне навчання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21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141137" y="183236"/>
            <a:ext cx="449020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Словацька Республіка</a:t>
            </a:r>
          </a:p>
          <a:p>
            <a:endParaRPr lang="uk-UA" sz="3200" b="1" dirty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823859"/>
              </p:ext>
            </p:extLst>
          </p:nvPr>
        </p:nvGraphicFramePr>
        <p:xfrm>
          <a:off x="0" y="745067"/>
          <a:ext cx="12192000" cy="5236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4926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 та СПЕЦІАЛЬНОСТІ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УМОВИ НАВЧАННЯ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9304"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Пряшівський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університет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Бакалаврат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спеціальності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робота»</a:t>
                      </a:r>
                    </a:p>
                    <a:p>
                      <a:endParaRPr lang="uk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 навчання – 3 роки</a:t>
                      </a:r>
                    </a:p>
                    <a:p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Мова викладання – англійська</a:t>
                      </a:r>
                      <a:r>
                        <a:rPr lang="uk-UA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словацька</a:t>
                      </a:r>
                    </a:p>
                    <a:p>
                      <a:r>
                        <a:rPr lang="uk-UA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Безкоштовне навчання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7364"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Пекінський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педагогічний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університет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Магістратура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спеціальностей</a:t>
                      </a:r>
                      <a:r>
                        <a:rPr lang="ru-RU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Китайська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«Переклад»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 навчання – 2 роки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Мова викладання – англійська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Стипендія – 500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</a:t>
                      </a:r>
                      <a:endParaRPr lang="uk-UA" sz="16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6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8339"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Тяньцзінський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університет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іноземних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Магістратура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спеціальності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«Переклад»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навчання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2 роки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викладання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Стипендія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500$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2121"/>
              </p:ext>
            </p:extLst>
          </p:nvPr>
        </p:nvGraphicFramePr>
        <p:xfrm>
          <a:off x="0" y="2760133"/>
          <a:ext cx="12192000" cy="592667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2667"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КНР</a:t>
                      </a:r>
                      <a:endParaRPr lang="ru-RU" sz="32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94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911603" y="191703"/>
            <a:ext cx="20868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Угорщина</a:t>
            </a:r>
            <a:endParaRPr lang="ru-RU" b="1" dirty="0">
              <a:solidFill>
                <a:srgbClr val="FFFF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182993"/>
              </p:ext>
            </p:extLst>
          </p:nvPr>
        </p:nvGraphicFramePr>
        <p:xfrm>
          <a:off x="0" y="835745"/>
          <a:ext cx="12192000" cy="5073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3510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 та СПЕЦІАЛЬНОСТІ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УМОВИ НАВЧАННЯ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7086"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Печський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університет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Бакалаврат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магістратура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спеціальності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 навчання – 3+2 роки</a:t>
                      </a:r>
                    </a:p>
                    <a:p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Мова викладання – англійська</a:t>
                      </a:r>
                      <a:r>
                        <a:rPr lang="uk-UA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uk-UA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Стипендія – 300 євро </a:t>
                      </a:r>
                      <a:endParaRPr lang="uk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1796"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Будапештський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університет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імені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Лоранда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Етвеша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Бакалаврат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спеціальності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Міжнародні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відносини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endParaRPr lang="uk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 навчання – 3 роки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Мова викладання – англійська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Стипендія – 300 євро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03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27966" y="107037"/>
            <a:ext cx="213606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НОВІ</a:t>
            </a:r>
          </a:p>
          <a:p>
            <a:r>
              <a:rPr lang="uk-UA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Тайвань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995063"/>
              </p:ext>
            </p:extLst>
          </p:nvPr>
        </p:nvGraphicFramePr>
        <p:xfrm>
          <a:off x="8467" y="1230647"/>
          <a:ext cx="12192000" cy="1672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286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 та СПЕЦІАЛЬНОСТІ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УМОВИ НАВЧАННЯ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9945"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Національний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університет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імені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Ян-Сена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Магістратура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спеціальностей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«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Прикладна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психологія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«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Освітня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статистика та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психометрія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 навчання – 2 роки</a:t>
                      </a:r>
                    </a:p>
                    <a:p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Мова викладання – англійська</a:t>
                      </a:r>
                      <a:r>
                        <a:rPr lang="uk-UA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uk-UA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Стипендія –350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</a:t>
                      </a:r>
                      <a:endParaRPr lang="uk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179609" y="2837963"/>
            <a:ext cx="38327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Республіка Польща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83898"/>
              </p:ext>
            </p:extLst>
          </p:nvPr>
        </p:nvGraphicFramePr>
        <p:xfrm>
          <a:off x="0" y="3422738"/>
          <a:ext cx="12192000" cy="3976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286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 та СПЕЦІАЛЬНОСТІ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УМОВИ НАВЧАННЯ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99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Поморська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Академія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Слупську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спеціальності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 навчання – 3+2 роки</a:t>
                      </a:r>
                    </a:p>
                    <a:p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Мова викладання – </a:t>
                      </a:r>
                      <a:r>
                        <a:rPr lang="uk-UA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польська+англійська</a:t>
                      </a:r>
                      <a:r>
                        <a:rPr lang="uk-UA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uk-UA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Безкоштовне навчання </a:t>
                      </a:r>
                    </a:p>
                    <a:p>
                      <a:endParaRPr lang="uk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6501"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Державна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вища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школа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професійної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освіти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імені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Яна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Амоса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Коменського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Співробітництво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лінії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лабораторій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імені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Яна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Амоса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Коменського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магістратура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 навчання – 2 роки</a:t>
                      </a:r>
                    </a:p>
                    <a:p>
                      <a:r>
                        <a:rPr lang="uk-UA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Мова викладання – польська</a:t>
                      </a:r>
                      <a:endParaRPr lang="uk-UA" sz="16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6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Безкоштовне навчання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6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493"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18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67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015623" y="543960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СЕРТИФІКАТ МОВИ – В2 </a:t>
            </a:r>
          </a:p>
          <a:p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Мовні</a:t>
            </a: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курси в УДПУ)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ÐÐ°ÑÑÐ¸Ð½ÐºÐ¸ Ð¿Ð¾ Ð·Ð°Ð¿ÑÐ¾ÑÑ ÑÐµÑÑÐ¸ÑÑÐºÐ°Ñ Ð·Ð½Ð°Ð½Ð½Ñ Ð¼Ð¾Ð²Ð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522" y="2425530"/>
            <a:ext cx="3850887" cy="2891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35866" y="443324"/>
            <a:ext cx="59457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до кандидатів </a:t>
            </a:r>
            <a:endParaRPr lang="ru-RU" sz="4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2533" y="1529164"/>
            <a:ext cx="518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Академічна успішність студента – 4 С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 завершений перший рік навчання в УДПУ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uk-UA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бакалаврат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1666" y="3529329"/>
            <a:ext cx="518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 документів – травень-червень або грудень-січень 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84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408128" y="101985"/>
            <a:ext cx="6376682" cy="593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Узгодження програм навчання</a:t>
            </a:r>
            <a:endParaRPr lang="ru-RU" sz="32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4004735" y="3293533"/>
            <a:ext cx="3640665" cy="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2887133" y="4766733"/>
            <a:ext cx="5799667" cy="4233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2827195890"/>
              </p:ext>
            </p:extLst>
          </p:nvPr>
        </p:nvGraphicFramePr>
        <p:xfrm>
          <a:off x="1528762" y="695290"/>
          <a:ext cx="9333829" cy="5239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8736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500</Words>
  <Application>Microsoft Office PowerPoint</Application>
  <PresentationFormat>Широкоэкранный</PresentationFormat>
  <Paragraphs>118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admin-pc</dc:creator>
  <cp:lastModifiedBy>Науковий</cp:lastModifiedBy>
  <cp:revision>83</cp:revision>
  <dcterms:created xsi:type="dcterms:W3CDTF">2017-02-03T12:17:51Z</dcterms:created>
  <dcterms:modified xsi:type="dcterms:W3CDTF">2019-03-21T08:41:31Z</dcterms:modified>
</cp:coreProperties>
</file>